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309" r:id="rId5"/>
    <p:sldId id="306" r:id="rId6"/>
    <p:sldId id="296" r:id="rId7"/>
    <p:sldId id="304" r:id="rId8"/>
    <p:sldId id="312" r:id="rId9"/>
    <p:sldId id="310" r:id="rId10"/>
    <p:sldId id="314" r:id="rId11"/>
    <p:sldId id="311" r:id="rId12"/>
    <p:sldId id="30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7A9F6-2BDC-41C4-974D-219DDD95D0C9}" v="3" dt="2022-04-09T20:29:50.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524" autoAdjust="0"/>
  </p:normalViewPr>
  <p:slideViewPr>
    <p:cSldViewPr snapToGrid="0">
      <p:cViewPr varScale="1">
        <p:scale>
          <a:sx n="114" d="100"/>
          <a:sy n="114" d="100"/>
        </p:scale>
        <p:origin x="414" y="10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in Juneja" userId="5fd4ec6d30ab9b79" providerId="LiveId" clId="{1D27A9F6-2BDC-41C4-974D-219DDD95D0C9}"/>
    <pc:docChg chg="addSld delSld modSld">
      <pc:chgData name="Nitin Juneja" userId="5fd4ec6d30ab9b79" providerId="LiveId" clId="{1D27A9F6-2BDC-41C4-974D-219DDD95D0C9}" dt="2022-04-09T20:30:37.457" v="64" actId="20577"/>
      <pc:docMkLst>
        <pc:docMk/>
      </pc:docMkLst>
      <pc:sldChg chg="modSp mod">
        <pc:chgData name="Nitin Juneja" userId="5fd4ec6d30ab9b79" providerId="LiveId" clId="{1D27A9F6-2BDC-41C4-974D-219DDD95D0C9}" dt="2022-04-09T20:30:37.457" v="64" actId="20577"/>
        <pc:sldMkLst>
          <pc:docMk/>
          <pc:sldMk cId="2271433138" sldId="305"/>
        </pc:sldMkLst>
        <pc:spChg chg="mod">
          <ac:chgData name="Nitin Juneja" userId="5fd4ec6d30ab9b79" providerId="LiveId" clId="{1D27A9F6-2BDC-41C4-974D-219DDD95D0C9}" dt="2022-04-09T20:30:37.457" v="64" actId="20577"/>
          <ac:spMkLst>
            <pc:docMk/>
            <pc:sldMk cId="2271433138" sldId="305"/>
            <ac:spMk id="3" creationId="{24AFFC60-19C3-4901-93F7-7AAF4C09F8C6}"/>
          </ac:spMkLst>
        </pc:spChg>
      </pc:sldChg>
      <pc:sldChg chg="add del">
        <pc:chgData name="Nitin Juneja" userId="5fd4ec6d30ab9b79" providerId="LiveId" clId="{1D27A9F6-2BDC-41C4-974D-219DDD95D0C9}" dt="2022-04-09T20:29:50.986" v="4"/>
        <pc:sldMkLst>
          <pc:docMk/>
          <pc:sldMk cId="142849395" sldId="310"/>
        </pc:sldMkLst>
      </pc:sldChg>
      <pc:sldChg chg="addSp modSp add del mod">
        <pc:chgData name="Nitin Juneja" userId="5fd4ec6d30ab9b79" providerId="LiveId" clId="{1D27A9F6-2BDC-41C4-974D-219DDD95D0C9}" dt="2022-04-09T20:29:50.986" v="4"/>
        <pc:sldMkLst>
          <pc:docMk/>
          <pc:sldMk cId="693944931" sldId="312"/>
        </pc:sldMkLst>
        <pc:graphicFrameChg chg="add mod">
          <ac:chgData name="Nitin Juneja" userId="5fd4ec6d30ab9b79" providerId="LiveId" clId="{1D27A9F6-2BDC-41C4-974D-219DDD95D0C9}" dt="2022-04-09T20:29:31.617" v="2"/>
          <ac:graphicFrameMkLst>
            <pc:docMk/>
            <pc:sldMk cId="693944931" sldId="312"/>
            <ac:graphicFrameMk id="7" creationId="{2A163972-423C-419A-9B8C-0215C1027746}"/>
          </ac:graphicFrameMkLst>
        </pc:graphicFrameChg>
      </pc:sldChg>
      <pc:sldChg chg="add del">
        <pc:chgData name="Nitin Juneja" userId="5fd4ec6d30ab9b79" providerId="LiveId" clId="{1D27A9F6-2BDC-41C4-974D-219DDD95D0C9}" dt="2022-04-09T20:29:50.986" v="4"/>
        <pc:sldMkLst>
          <pc:docMk/>
          <pc:sldMk cId="3825697595" sldId="31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junej\Downloads\Tweets_milestone_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unej\Downloads\Tweets_milestone_projec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unej\Downloads\Tweets_milestone_projec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unej\Downloads\Tweets_milestone_project.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[Tweets_milestone_project.xlsx]Part 2 - Data Exploration!PivotTable1</c:name>
    <c:fmtId val="7"/>
  </c:pivotSource>
  <c:chart>
    <c:autoTitleDeleted val="1"/>
    <c:pivotFmts>
      <c:pivotFmt>
        <c:idx val="0"/>
        <c:spPr>
          <a:solidFill>
            <a:schemeClr val="accent1"/>
          </a:solidFill>
          <a:ln>
            <a:no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ontourW="25400">
            <a:contourClr>
              <a:schemeClr val="lt1"/>
            </a:contourClr>
          </a:sp3d>
        </c:spPr>
      </c:pivotFmt>
      <c:pivotFmt>
        <c:idx val="3"/>
        <c:spPr>
          <a:solidFill>
            <a:schemeClr val="accent1"/>
          </a:solidFill>
          <a:ln>
            <a:noFill/>
          </a:ln>
          <a:effectLst/>
          <a:sp3d contourW="25400">
            <a:contourClr>
              <a:schemeClr val="lt1"/>
            </a:contourClr>
          </a:sp3d>
        </c:spPr>
      </c:pivotFmt>
      <c:pivotFmt>
        <c:idx val="4"/>
        <c:spPr>
          <a:solidFill>
            <a:schemeClr val="accent1"/>
          </a:solidFill>
          <a:ln>
            <a:noFill/>
          </a:ln>
          <a:effectLst/>
          <a:sp3d contourW="25400">
            <a:contourClr>
              <a:schemeClr val="lt1"/>
            </a:contourClr>
          </a:sp3d>
        </c:spPr>
      </c:pivotFmt>
      <c:pivotFmt>
        <c:idx val="5"/>
        <c:spPr>
          <a:solidFill>
            <a:schemeClr val="accent1"/>
          </a:solidFill>
          <a:ln>
            <a:no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ontourW="25400">
            <a:contourClr>
              <a:schemeClr val="lt1"/>
            </a:contourClr>
          </a:sp3d>
        </c:spPr>
      </c:pivotFmt>
      <c:pivotFmt>
        <c:idx val="7"/>
        <c:spPr>
          <a:solidFill>
            <a:schemeClr val="accent1"/>
          </a:solidFill>
          <a:ln>
            <a:noFill/>
          </a:ln>
          <a:effectLst/>
          <a:sp3d contourW="25400">
            <a:contourClr>
              <a:schemeClr val="lt1"/>
            </a:contourClr>
          </a:sp3d>
        </c:spPr>
      </c:pivotFmt>
      <c:pivotFmt>
        <c:idx val="8"/>
        <c:spPr>
          <a:solidFill>
            <a:schemeClr val="accent1"/>
          </a:solidFill>
          <a:ln>
            <a:noFill/>
          </a:ln>
          <a:effectLst/>
          <a:sp3d contourW="25400">
            <a:contourClr>
              <a:schemeClr val="lt1"/>
            </a:contourClr>
          </a:sp3d>
        </c:spPr>
      </c:pivotFmt>
    </c:pivotFmts>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'Part 2 - Data Exploration'!$B$3</c:f>
              <c:strCache>
                <c:ptCount val="1"/>
                <c:pt idx="0">
                  <c:v>Total</c:v>
                </c:pt>
              </c:strCache>
            </c:strRef>
          </c:tx>
          <c:explosion val="10"/>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1E4C-4581-8639-16C97E5C0A1E}"/>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1E4C-4581-8639-16C97E5C0A1E}"/>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1E4C-4581-8639-16C97E5C0A1E}"/>
              </c:ext>
            </c:extLst>
          </c:dPt>
          <c:dLbls>
            <c:dLbl>
              <c:idx val="0"/>
              <c:tx>
                <c:rich>
                  <a:bodyPr/>
                  <a:lstStyle/>
                  <a:p>
                    <a:r>
                      <a:rPr lang="en-US"/>
                      <a:t>63%</a:t>
                    </a:r>
                    <a:endParaRPr lang="en-US" dirty="0"/>
                  </a:p>
                </c:rich>
              </c:tx>
              <c:dLblPos val="ctr"/>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1E4C-4581-8639-16C97E5C0A1E}"/>
                </c:ext>
              </c:extLst>
            </c:dLbl>
            <c:dLbl>
              <c:idx val="1"/>
              <c:tx>
                <c:rich>
                  <a:bodyPr/>
                  <a:lstStyle/>
                  <a:p>
                    <a:r>
                      <a:rPr lang="en-US"/>
                      <a:t>21%</a:t>
                    </a:r>
                  </a:p>
                </c:rich>
              </c:tx>
              <c:dLblPos val="ctr"/>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1E4C-4581-8639-16C97E5C0A1E}"/>
                </c:ext>
              </c:extLst>
            </c:dLbl>
            <c:dLbl>
              <c:idx val="2"/>
              <c:tx>
                <c:rich>
                  <a:bodyPr/>
                  <a:lstStyle/>
                  <a:p>
                    <a:r>
                      <a:rPr lang="en-US"/>
                      <a:t>16%</a:t>
                    </a:r>
                    <a:endParaRPr lang="en-US" dirty="0"/>
                  </a:p>
                </c:rich>
              </c:tx>
              <c:dLblPos val="ctr"/>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1E4C-4581-8639-16C97E5C0A1E}"/>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'Part 2 - Data Exploration'!$A$4:$A$7</c:f>
              <c:strCache>
                <c:ptCount val="3"/>
                <c:pt idx="0">
                  <c:v>negative</c:v>
                </c:pt>
                <c:pt idx="1">
                  <c:v>neutral</c:v>
                </c:pt>
                <c:pt idx="2">
                  <c:v>positive</c:v>
                </c:pt>
              </c:strCache>
            </c:strRef>
          </c:cat>
          <c:val>
            <c:numRef>
              <c:f>'Part 2 - Data Exploration'!$B$4:$B$7</c:f>
              <c:numCache>
                <c:formatCode>General</c:formatCode>
                <c:ptCount val="3"/>
                <c:pt idx="0">
                  <c:v>9157</c:v>
                </c:pt>
                <c:pt idx="1">
                  <c:v>3091</c:v>
                </c:pt>
                <c:pt idx="2">
                  <c:v>2353</c:v>
                </c:pt>
              </c:numCache>
            </c:numRef>
          </c:val>
          <c:extLst>
            <c:ext xmlns:c16="http://schemas.microsoft.com/office/drawing/2014/chart" uri="{C3380CC4-5D6E-409C-BE32-E72D297353CC}">
              <c16:uniqueId val="{00000006-1E4C-4581-8639-16C97E5C0A1E}"/>
            </c:ext>
          </c:extLst>
        </c:ser>
        <c:dLbls>
          <c:dLblPos val="ctr"/>
          <c:showLegendKey val="0"/>
          <c:showVal val="1"/>
          <c:showCatName val="0"/>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Sheet3!$A$1:$A$9</c:f>
              <c:strCache>
                <c:ptCount val="9"/>
                <c:pt idx="0">
                  <c:v>Customer Service Issue</c:v>
                </c:pt>
                <c:pt idx="1">
                  <c:v>Late Flight</c:v>
                </c:pt>
                <c:pt idx="2">
                  <c:v>Cancelled Flight</c:v>
                </c:pt>
                <c:pt idx="3">
                  <c:v>Lost Luggage</c:v>
                </c:pt>
                <c:pt idx="4">
                  <c:v>Bad Flight</c:v>
                </c:pt>
                <c:pt idx="5">
                  <c:v>Flight Booking Problems</c:v>
                </c:pt>
                <c:pt idx="6">
                  <c:v>Flight Attendant Complaints</c:v>
                </c:pt>
                <c:pt idx="7">
                  <c:v>longlines</c:v>
                </c:pt>
                <c:pt idx="8">
                  <c:v>Damaged Luggage</c:v>
                </c:pt>
              </c:strCache>
            </c:strRef>
          </c:cat>
          <c:val>
            <c:numRef>
              <c:f>Sheet3!$B$1:$B$9</c:f>
              <c:numCache>
                <c:formatCode>0%</c:formatCode>
                <c:ptCount val="9"/>
                <c:pt idx="0">
                  <c:v>0.36425254173465543</c:v>
                </c:pt>
                <c:pt idx="1">
                  <c:v>0.20835948286682565</c:v>
                </c:pt>
                <c:pt idx="2">
                  <c:v>0.10581147232333375</c:v>
                </c:pt>
                <c:pt idx="3">
                  <c:v>9.0498305510229693E-2</c:v>
                </c:pt>
                <c:pt idx="4">
                  <c:v>7.2800301242625834E-2</c:v>
                </c:pt>
                <c:pt idx="5">
                  <c:v>6.639889544370528E-2</c:v>
                </c:pt>
                <c:pt idx="6">
                  <c:v>6.0248525166311032E-2</c:v>
                </c:pt>
                <c:pt idx="7">
                  <c:v>2.2342161415840341E-2</c:v>
                </c:pt>
                <c:pt idx="8">
                  <c:v>9.288314296472951E-3</c:v>
                </c:pt>
              </c:numCache>
            </c:numRef>
          </c:val>
          <c:extLst>
            <c:ext xmlns:c16="http://schemas.microsoft.com/office/drawing/2014/chart" uri="{C3380CC4-5D6E-409C-BE32-E72D297353CC}">
              <c16:uniqueId val="{00000001-37DF-437B-91F9-BD034449BBCE}"/>
            </c:ext>
          </c:extLst>
        </c:ser>
        <c:dLbls>
          <c:dLblPos val="inEnd"/>
          <c:showLegendKey val="0"/>
          <c:showVal val="1"/>
          <c:showCatName val="0"/>
          <c:showSerName val="0"/>
          <c:showPercent val="0"/>
          <c:showBubbleSize val="0"/>
        </c:dLbls>
        <c:gapWidth val="100"/>
        <c:overlap val="-24"/>
        <c:axId val="701854943"/>
        <c:axId val="701855359"/>
      </c:barChart>
      <c:catAx>
        <c:axId val="70185494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701855359"/>
        <c:crosses val="autoZero"/>
        <c:auto val="1"/>
        <c:lblAlgn val="ctr"/>
        <c:lblOffset val="100"/>
        <c:noMultiLvlLbl val="0"/>
      </c:catAx>
      <c:valAx>
        <c:axId val="701855359"/>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7018549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spPr>
            <a:gradFill>
              <a:gsLst>
                <a:gs pos="0">
                  <a:schemeClr val="accent4"/>
                </a:gs>
                <a:gs pos="100000">
                  <a:schemeClr val="accent4">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Sheet3!$C$30:$C$35</c:f>
              <c:strCache>
                <c:ptCount val="6"/>
                <c:pt idx="0">
                  <c:v>Virgin America</c:v>
                </c:pt>
                <c:pt idx="1">
                  <c:v>Delta</c:v>
                </c:pt>
                <c:pt idx="2">
                  <c:v>Southwest</c:v>
                </c:pt>
                <c:pt idx="3">
                  <c:v>American</c:v>
                </c:pt>
                <c:pt idx="4">
                  <c:v>US Airways</c:v>
                </c:pt>
                <c:pt idx="5">
                  <c:v>United</c:v>
                </c:pt>
              </c:strCache>
            </c:strRef>
          </c:cat>
          <c:val>
            <c:numRef>
              <c:f>Sheet3!$D$30:$D$35</c:f>
              <c:numCache>
                <c:formatCode>0%</c:formatCode>
                <c:ptCount val="6"/>
                <c:pt idx="0">
                  <c:v>1.9766299006224747E-2</c:v>
                </c:pt>
                <c:pt idx="1">
                  <c:v>0.10429179862400349</c:v>
                </c:pt>
                <c:pt idx="2">
                  <c:v>0.12951840122310801</c:v>
                </c:pt>
                <c:pt idx="3">
                  <c:v>0.21175057333187725</c:v>
                </c:pt>
                <c:pt idx="4">
                  <c:v>0.24713334061373812</c:v>
                </c:pt>
                <c:pt idx="5">
                  <c:v>0.28753958720104839</c:v>
                </c:pt>
              </c:numCache>
            </c:numRef>
          </c:val>
          <c:extLst>
            <c:ext xmlns:c16="http://schemas.microsoft.com/office/drawing/2014/chart" uri="{C3380CC4-5D6E-409C-BE32-E72D297353CC}">
              <c16:uniqueId val="{00000000-0D4E-4EA5-978C-F2BA82C12AA2}"/>
            </c:ext>
          </c:extLst>
        </c:ser>
        <c:dLbls>
          <c:dLblPos val="inEnd"/>
          <c:showLegendKey val="0"/>
          <c:showVal val="1"/>
          <c:showCatName val="0"/>
          <c:showSerName val="0"/>
          <c:showPercent val="0"/>
          <c:showBubbleSize val="0"/>
        </c:dLbls>
        <c:gapWidth val="41"/>
        <c:axId val="737837775"/>
        <c:axId val="737839023"/>
      </c:barChart>
      <c:catAx>
        <c:axId val="73783777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en-US"/>
          </a:p>
        </c:txPr>
        <c:crossAx val="737839023"/>
        <c:crosses val="autoZero"/>
        <c:auto val="1"/>
        <c:lblAlgn val="ctr"/>
        <c:lblOffset val="100"/>
        <c:noMultiLvlLbl val="0"/>
      </c:catAx>
      <c:valAx>
        <c:axId val="737839023"/>
        <c:scaling>
          <c:orientation val="minMax"/>
        </c:scaling>
        <c:delete val="1"/>
        <c:axPos val="l"/>
        <c:numFmt formatCode="0%" sourceLinked="1"/>
        <c:majorTickMark val="none"/>
        <c:minorTickMark val="none"/>
        <c:tickLblPos val="nextTo"/>
        <c:crossAx val="737837775"/>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spPr>
            <a:solidFill>
              <a:schemeClr val="accent4"/>
            </a:solidFill>
            <a:ln>
              <a:noFill/>
            </a:ln>
            <a:effectLst/>
          </c:spPr>
          <c:invertIfNegative val="0"/>
          <c:cat>
            <c:strRef>
              <c:f>Sheet2!$C$20:$C$28</c:f>
              <c:strCache>
                <c:ptCount val="9"/>
                <c:pt idx="0">
                  <c:v>Customer Service Issue</c:v>
                </c:pt>
                <c:pt idx="1">
                  <c:v>Late Flight</c:v>
                </c:pt>
                <c:pt idx="2">
                  <c:v>Lost Luggage</c:v>
                </c:pt>
                <c:pt idx="3">
                  <c:v>Bad Flight</c:v>
                </c:pt>
                <c:pt idx="4">
                  <c:v>Cancelled Flight</c:v>
                </c:pt>
                <c:pt idx="5">
                  <c:v>Flight Attendant Complaints</c:v>
                </c:pt>
                <c:pt idx="6">
                  <c:v>Flight Booking Problems</c:v>
                </c:pt>
                <c:pt idx="7">
                  <c:v>longlines</c:v>
                </c:pt>
                <c:pt idx="8">
                  <c:v>Damaged Luggage</c:v>
                </c:pt>
              </c:strCache>
            </c:strRef>
          </c:cat>
          <c:val>
            <c:numRef>
              <c:f>Sheet2!$D$20:$D$28</c:f>
              <c:numCache>
                <c:formatCode>0%</c:formatCode>
                <c:ptCount val="9"/>
                <c:pt idx="0">
                  <c:v>0.30212954747116239</c:v>
                </c:pt>
                <c:pt idx="1">
                  <c:v>0.23291925465838509</c:v>
                </c:pt>
                <c:pt idx="2">
                  <c:v>0.11934338952972494</c:v>
                </c:pt>
                <c:pt idx="3">
                  <c:v>9.5829636202307014E-2</c:v>
                </c:pt>
                <c:pt idx="4">
                  <c:v>8.0301685891748006E-2</c:v>
                </c:pt>
                <c:pt idx="5">
                  <c:v>7.4534161490683232E-2</c:v>
                </c:pt>
                <c:pt idx="6">
                  <c:v>6.3886424134871334E-2</c:v>
                </c:pt>
                <c:pt idx="7">
                  <c:v>2.1295474711623779E-2</c:v>
                </c:pt>
                <c:pt idx="8">
                  <c:v>9.7604259094942331E-3</c:v>
                </c:pt>
              </c:numCache>
            </c:numRef>
          </c:val>
          <c:extLst>
            <c:ext xmlns:c16="http://schemas.microsoft.com/office/drawing/2014/chart" uri="{C3380CC4-5D6E-409C-BE32-E72D297353CC}">
              <c16:uniqueId val="{00000000-8282-4832-821A-B879BD8A86E3}"/>
            </c:ext>
          </c:extLst>
        </c:ser>
        <c:dLbls>
          <c:showLegendKey val="0"/>
          <c:showVal val="0"/>
          <c:showCatName val="0"/>
          <c:showSerName val="0"/>
          <c:showPercent val="0"/>
          <c:showBubbleSize val="0"/>
        </c:dLbls>
        <c:gapWidth val="219"/>
        <c:overlap val="-27"/>
        <c:axId val="737839439"/>
        <c:axId val="737836527"/>
      </c:barChart>
      <c:catAx>
        <c:axId val="737839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7836527"/>
        <c:crosses val="autoZero"/>
        <c:auto val="1"/>
        <c:lblAlgn val="ctr"/>
        <c:lblOffset val="100"/>
        <c:noMultiLvlLbl val="0"/>
      </c:catAx>
      <c:valAx>
        <c:axId val="73783652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78394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4/9/2022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4/9/2022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April 9, 2022</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Freefall Airlines  Business Strategic plan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April 9, 2022</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Freefall Airlines  Business Strategic plan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April 9, 2022</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Freefall Airlines  Business Strategic plan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April 9, 2022</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Freefall Airlines  Business Strategic plan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April 9, 2022</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Freefall Airlines  Business Strategic plan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April 9, 2022</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Freefall Airlines  Business Strategic plan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April 9, 2022</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Freefall Airlines  Business Strategic plan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April 9, 2022</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Freefall Airlines  Business Strategic plan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April 9, 2022</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Freefall Airlines  Business Strategic plan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April 9, 2022</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Freefall Airlines  Business Strategic plan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April 9, 2022</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Freefall Airlines  Business Strategic plan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April 9, 2022</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Freefall Airlines  Business Strategic plan</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April 9, 2022</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Freefall Airlines  Business Strategic plan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April 9, 2022</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Freefall Airlines  Business Strategic plan</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April 9, 2022</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Freefall Airlines  Business Strategic plan</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2523744"/>
            <a:ext cx="3937416" cy="2387600"/>
          </a:xfrm>
        </p:spPr>
        <p:txBody>
          <a:bodyPr>
            <a:normAutofit fontScale="90000"/>
          </a:bodyPr>
          <a:lstStyle/>
          <a:p>
            <a:r>
              <a:rPr lang="en-US" dirty="0"/>
              <a:t>Twitter Insights: How we reached business propositions from the complain central of social media</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5079210"/>
            <a:ext cx="3937416" cy="572798"/>
          </a:xfrm>
        </p:spPr>
        <p:txBody>
          <a:bodyPr/>
          <a:lstStyle/>
          <a:p>
            <a:r>
              <a:rPr lang="en-US" dirty="0"/>
              <a:t>Team – A (Tweets)</a:t>
            </a: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93825" y="1143000"/>
            <a:ext cx="5029200" cy="4572000"/>
          </a:xfrm>
        </p:spPr>
      </p:pic>
    </p:spTree>
    <p:extLst>
      <p:ext uri="{BB962C8B-B14F-4D97-AF65-F5344CB8AC3E}">
        <p14:creationId xmlns:p14="http://schemas.microsoft.com/office/powerpoint/2010/main" val="394618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fontScale="90000"/>
          </a:bodyPr>
          <a:lstStyle/>
          <a:p>
            <a:r>
              <a:rPr lang="en-ZA" dirty="0"/>
              <a:t>Mission statement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87368" cy="2203704"/>
          </a:xfrm>
        </p:spPr>
        <p:txBody>
          <a:bodyPr vert="horz" lIns="91440" tIns="45720" rIns="91440" bIns="45720" rtlCol="0" anchor="t">
            <a:normAutofit/>
          </a:bodyPr>
          <a:lstStyle/>
          <a:p>
            <a:r>
              <a:rPr lang="en-US" dirty="0"/>
              <a:t>At Freefall Airline here, we want to explore topmost negative reviews from customers and do deep learning and compare with other US Airlines, Identify problem and propose optimized solution to bring back our Airline back in business with happy customers.</a:t>
            </a:r>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a:t>April 9, 2022</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Freefall Airlines  Business Strategic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1028" name="Picture 4" descr="Salt Lake City, Utah, new airport: See inside">
            <a:extLst>
              <a:ext uri="{FF2B5EF4-FFF2-40B4-BE49-F238E27FC236}">
                <a16:creationId xmlns:a16="http://schemas.microsoft.com/office/drawing/2014/main" id="{212ADBBC-AB5F-044E-B0D8-30B1125281E7}"/>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17524" r="175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a:normAutofit/>
          </a:bodyPr>
          <a:lstStyle/>
          <a:p>
            <a:r>
              <a:rPr lang="en-US" dirty="0"/>
              <a:t>Current Market Opportunities </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a:lstStyle/>
          <a:p>
            <a:r>
              <a:rPr lang="en-US" dirty="0"/>
              <a:t>Market gap</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3" y="2707071"/>
            <a:ext cx="4114800" cy="731520"/>
          </a:xfrm>
        </p:spPr>
        <p:txBody>
          <a:bodyPr vert="horz" lIns="91440" tIns="45720" rIns="91440" bIns="45720" rtlCol="0" anchor="t">
            <a:normAutofit/>
          </a:bodyPr>
          <a:lstStyle/>
          <a:p>
            <a:r>
              <a:rPr lang="en-US" dirty="0"/>
              <a:t>All Airlines are struggling to retain customers because of negative review trends</a:t>
            </a:r>
          </a:p>
        </p:txBody>
      </p:sp>
      <p:sp>
        <p:nvSpPr>
          <p:cNvPr id="43" name="Content Placeholder 31">
            <a:extLst>
              <a:ext uri="{FF2B5EF4-FFF2-40B4-BE49-F238E27FC236}">
                <a16:creationId xmlns:a16="http://schemas.microsoft.com/office/drawing/2014/main" id="{FFD777EC-E653-DE40-A635-99F5A0B723DE}"/>
              </a:ext>
            </a:extLst>
          </p:cNvPr>
          <p:cNvSpPr>
            <a:spLocks noGrp="1"/>
          </p:cNvSpPr>
          <p:nvPr>
            <p:ph idx="19"/>
          </p:nvPr>
        </p:nvSpPr>
        <p:spPr>
          <a:xfrm>
            <a:off x="1657183" y="3567512"/>
            <a:ext cx="4114800" cy="274320"/>
          </a:xfrm>
        </p:spPr>
        <p:txBody>
          <a:bodyPr/>
          <a:lstStyle/>
          <a:p>
            <a:r>
              <a:rPr lang="en-US" dirty="0"/>
              <a:t>Customers</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1657183" y="3863067"/>
            <a:ext cx="4114800" cy="731520"/>
          </a:xfrm>
        </p:spPr>
        <p:txBody>
          <a:bodyPr>
            <a:normAutofit/>
          </a:bodyPr>
          <a:lstStyle/>
          <a:p>
            <a:r>
              <a:rPr lang="en-US" dirty="0"/>
              <a:t>63% of US costumers tweeted are unhappy with the airline</a:t>
            </a:r>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r>
              <a:rPr lang="en-US"/>
              <a:t>April 9, 2022</a:t>
            </a:r>
            <a:endParaRPr lang="en-US" dirty="0"/>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r>
              <a:rPr lang="en-US"/>
              <a:t>Freefall Airlines  Business Strategic plan</a:t>
            </a:r>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graphicFrame>
        <p:nvGraphicFramePr>
          <p:cNvPr id="16" name="Chart 15">
            <a:extLst>
              <a:ext uri="{FF2B5EF4-FFF2-40B4-BE49-F238E27FC236}">
                <a16:creationId xmlns:a16="http://schemas.microsoft.com/office/drawing/2014/main" id="{0AF27D9D-159D-4549-A186-305D2F791434}"/>
              </a:ext>
            </a:extLst>
          </p:cNvPr>
          <p:cNvGraphicFramePr>
            <a:graphicFrameLocks/>
          </p:cNvGraphicFramePr>
          <p:nvPr>
            <p:extLst>
              <p:ext uri="{D42A27DB-BD31-4B8C-83A1-F6EECF244321}">
                <p14:modId xmlns:p14="http://schemas.microsoft.com/office/powerpoint/2010/main" val="1609856788"/>
              </p:ext>
            </p:extLst>
          </p:nvPr>
        </p:nvGraphicFramePr>
        <p:xfrm>
          <a:off x="5771984" y="2174033"/>
          <a:ext cx="5144832" cy="35620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17045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140267" y="1388693"/>
            <a:ext cx="4480560" cy="640080"/>
          </a:xfrm>
        </p:spPr>
        <p:txBody>
          <a:bodyPr>
            <a:normAutofit/>
          </a:bodyPr>
          <a:lstStyle/>
          <a:p>
            <a:r>
              <a:rPr lang="en-US" dirty="0"/>
              <a:t>Key issues</a:t>
            </a:r>
          </a:p>
        </p:txBody>
      </p:sp>
      <p:sp>
        <p:nvSpPr>
          <p:cNvPr id="29" name="Content Placeholder 28">
            <a:extLst>
              <a:ext uri="{FF2B5EF4-FFF2-40B4-BE49-F238E27FC236}">
                <a16:creationId xmlns:a16="http://schemas.microsoft.com/office/drawing/2014/main" id="{C8A25AC9-18C2-42FA-A68D-B954C9D267D0}"/>
              </a:ext>
            </a:extLst>
          </p:cNvPr>
          <p:cNvSpPr>
            <a:spLocks noGrp="1"/>
          </p:cNvSpPr>
          <p:nvPr>
            <p:ph sz="half" idx="2"/>
          </p:nvPr>
        </p:nvSpPr>
        <p:spPr>
          <a:xfrm>
            <a:off x="979715" y="2395168"/>
            <a:ext cx="5430416" cy="3228391"/>
          </a:xfrm>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~32% of the total issue is because of the Customer Service issue, followed by late flight issues</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Out of all Airline, United Airlines is the worst airlines with the highest number of negative reviews (~29%) followed by southwest and united.</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US Airways has the highest number of negative customer service reviews which is 29% of total negative customer reviews.</a:t>
            </a:r>
          </a:p>
          <a:p>
            <a:pPr marL="342900" marR="0" lvl="0" indent="-342900">
              <a:lnSpc>
                <a:spcPct val="107000"/>
              </a:lnSpc>
              <a:spcBef>
                <a:spcPts val="0"/>
              </a:spcBef>
              <a:spcAft>
                <a:spcPts val="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45% of negative tweets are from repeatedly unsatisfied customer</a:t>
            </a: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Virgin America is the most successful airlines with only 2% of total negative reviews.</a:t>
            </a:r>
          </a:p>
        </p:txBody>
      </p:sp>
      <p:sp>
        <p:nvSpPr>
          <p:cNvPr id="36" name="Date Placeholder 35">
            <a:extLst>
              <a:ext uri="{FF2B5EF4-FFF2-40B4-BE49-F238E27FC236}">
                <a16:creationId xmlns:a16="http://schemas.microsoft.com/office/drawing/2014/main" id="{D98E03FD-AFE5-462A-8455-5E7B34A57294}"/>
              </a:ext>
            </a:extLst>
          </p:cNvPr>
          <p:cNvSpPr>
            <a:spLocks noGrp="1"/>
          </p:cNvSpPr>
          <p:nvPr>
            <p:ph type="dt" sz="half" idx="10"/>
          </p:nvPr>
        </p:nvSpPr>
        <p:spPr>
          <a:xfrm>
            <a:off x="838200" y="6356350"/>
            <a:ext cx="2743200" cy="365125"/>
          </a:xfrm>
        </p:spPr>
        <p:txBody>
          <a:bodyPr/>
          <a:lstStyle/>
          <a:p>
            <a:r>
              <a:rPr lang="en-US"/>
              <a:t>April 9, 2022</a:t>
            </a:r>
            <a:endParaRPr lang="en-US" dirty="0"/>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a:lstStyle/>
          <a:p>
            <a:r>
              <a:rPr lang="en-US"/>
              <a:t>Freefall Airlines  Business Strategic plan</a:t>
            </a:r>
            <a:endParaRPr lang="en-US" dirty="0"/>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2050" name="Picture 2">
            <a:extLst>
              <a:ext uri="{FF2B5EF4-FFF2-40B4-BE49-F238E27FC236}">
                <a16:creationId xmlns:a16="http://schemas.microsoft.com/office/drawing/2014/main" id="{1B57CCE2-901A-964F-AB12-0F8E360C3D26}"/>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rcRect l="15139" r="15139"/>
          <a:stretch>
            <a:fillRect/>
          </a:stretch>
        </p:blipFill>
        <p:spPr bwMode="auto">
          <a:xfrm>
            <a:off x="6410130" y="1289304"/>
            <a:ext cx="4370645" cy="433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94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B0B72F2E-9ACF-B5BA-C7CE-82A90C5351CA}"/>
              </a:ext>
            </a:extLst>
          </p:cNvPr>
          <p:cNvSpPr>
            <a:spLocks noGrp="1"/>
          </p:cNvSpPr>
          <p:nvPr>
            <p:ph type="title"/>
          </p:nvPr>
        </p:nvSpPr>
        <p:spPr>
          <a:xfrm>
            <a:off x="1183121" y="1082351"/>
            <a:ext cx="6673255" cy="841248"/>
          </a:xfrm>
        </p:spPr>
        <p:txBody>
          <a:bodyPr>
            <a:normAutofit fontScale="90000"/>
          </a:bodyPr>
          <a:lstStyle/>
          <a:p>
            <a:r>
              <a:rPr lang="en-US" dirty="0"/>
              <a:t>Negative comment Categories</a:t>
            </a:r>
          </a:p>
        </p:txBody>
      </p:sp>
      <p:sp>
        <p:nvSpPr>
          <p:cNvPr id="8" name="Date Placeholder 7">
            <a:extLst>
              <a:ext uri="{FF2B5EF4-FFF2-40B4-BE49-F238E27FC236}">
                <a16:creationId xmlns:a16="http://schemas.microsoft.com/office/drawing/2014/main" id="{B2CD2B45-C35B-4691-B25E-09F9603A3BC7}"/>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April 9, 2022</a:t>
            </a:r>
          </a:p>
        </p:txBody>
      </p:sp>
      <p:sp>
        <p:nvSpPr>
          <p:cNvPr id="9" name="Footer Placeholder 8">
            <a:extLst>
              <a:ext uri="{FF2B5EF4-FFF2-40B4-BE49-F238E27FC236}">
                <a16:creationId xmlns:a16="http://schemas.microsoft.com/office/drawing/2014/main" id="{71DF53C8-C724-4585-BA01-70F275EB8FF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Freefall Airlines  Business Strategic plan</a:t>
            </a:r>
          </a:p>
        </p:txBody>
      </p:sp>
      <p:sp>
        <p:nvSpPr>
          <p:cNvPr id="10" name="Slide Number Placeholder 9">
            <a:extLst>
              <a:ext uri="{FF2B5EF4-FFF2-40B4-BE49-F238E27FC236}">
                <a16:creationId xmlns:a16="http://schemas.microsoft.com/office/drawing/2014/main" id="{1505BE8E-9C0F-4D33-8048-998F324EEEE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graphicFrame>
        <p:nvGraphicFramePr>
          <p:cNvPr id="7" name="Chart 6">
            <a:extLst>
              <a:ext uri="{FF2B5EF4-FFF2-40B4-BE49-F238E27FC236}">
                <a16:creationId xmlns:a16="http://schemas.microsoft.com/office/drawing/2014/main" id="{2A163972-423C-419A-9B8C-0215C1027746}"/>
              </a:ext>
            </a:extLst>
          </p:cNvPr>
          <p:cNvGraphicFramePr>
            <a:graphicFrameLocks/>
          </p:cNvGraphicFramePr>
          <p:nvPr/>
        </p:nvGraphicFramePr>
        <p:xfrm>
          <a:off x="1728437" y="1923599"/>
          <a:ext cx="7197449" cy="36114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394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pPr algn="ctr"/>
            <a:r>
              <a:rPr lang="en-US" dirty="0"/>
              <a:t>Airlines Reviews</a:t>
            </a:r>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62014" y="1387861"/>
            <a:ext cx="5157787" cy="548640"/>
          </a:xfrm>
        </p:spPr>
        <p:txBody>
          <a:bodyPr anchor="ctr" anchorCtr="0">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nvPr>
        </p:nvGraphicFramePr>
        <p:xfrm>
          <a:off x="434173" y="1969302"/>
          <a:ext cx="5060615" cy="3886213"/>
        </p:xfrm>
        <a:graphic>
          <a:graphicData uri="http://schemas.openxmlformats.org/drawingml/2006/table">
            <a:tbl>
              <a:tblPr firstRow="1" bandRow="1">
                <a:tableStyleId>{17292A2E-F333-43FB-9621-5CBBE7FDCDCB}</a:tableStyleId>
              </a:tblPr>
              <a:tblGrid>
                <a:gridCol w="1604352">
                  <a:extLst>
                    <a:ext uri="{9D8B030D-6E8A-4147-A177-3AD203B41FA5}">
                      <a16:colId xmlns:a16="http://schemas.microsoft.com/office/drawing/2014/main" val="3233966979"/>
                    </a:ext>
                  </a:extLst>
                </a:gridCol>
                <a:gridCol w="3456263">
                  <a:extLst>
                    <a:ext uri="{9D8B030D-6E8A-4147-A177-3AD203B41FA5}">
                      <a16:colId xmlns:a16="http://schemas.microsoft.com/office/drawing/2014/main" val="1158840958"/>
                    </a:ext>
                  </a:extLst>
                </a:gridCol>
              </a:tblGrid>
              <a:tr h="585331">
                <a:tc>
                  <a:txBody>
                    <a:bodyPr/>
                    <a:lstStyle/>
                    <a:p>
                      <a:endParaRPr lang="en-US" sz="1400" dirty="0">
                        <a:solidFill>
                          <a:schemeClr val="tx1"/>
                        </a:solidFill>
                      </a:endParaRPr>
                    </a:p>
                    <a:p>
                      <a:r>
                        <a:rPr lang="en-US" sz="1400" dirty="0">
                          <a:solidFill>
                            <a:schemeClr val="tx1"/>
                          </a:solidFill>
                        </a:rPr>
                        <a:t>Airline Reason</a:t>
                      </a:r>
                    </a:p>
                  </a:txBody>
                  <a:tcPr>
                    <a:solidFill>
                      <a:schemeClr val="accent3"/>
                    </a:solidFill>
                  </a:tcPr>
                </a:tc>
                <a:tc>
                  <a:txBody>
                    <a:bodyPr/>
                    <a:lstStyle/>
                    <a:p>
                      <a:pPr algn="r"/>
                      <a:r>
                        <a:rPr lang="en-US" sz="1400" dirty="0">
                          <a:solidFill>
                            <a:schemeClr val="tx1"/>
                          </a:solidFill>
                        </a:rPr>
                        <a:t>Negative Reason Count</a:t>
                      </a:r>
                      <a:endParaRPr lang="ru-RU" sz="1400" dirty="0">
                        <a:solidFill>
                          <a:schemeClr val="tx1"/>
                        </a:solidFill>
                      </a:endParaRPr>
                    </a:p>
                  </a:txBody>
                  <a:tcPr marL="95186" marR="95186" marT="47593" marB="47593" anchor="ctr">
                    <a:solidFill>
                      <a:schemeClr val="accent3"/>
                    </a:solidFill>
                  </a:tcPr>
                </a:tc>
                <a:extLst>
                  <a:ext uri="{0D108BD9-81ED-4DB2-BD59-A6C34878D82A}">
                    <a16:rowId xmlns:a16="http://schemas.microsoft.com/office/drawing/2014/main" val="3213590700"/>
                  </a:ext>
                </a:extLst>
              </a:tr>
              <a:tr h="550147">
                <a:tc>
                  <a:txBody>
                    <a:bodyPr/>
                    <a:lstStyle/>
                    <a:p>
                      <a:pPr algn="l" fontAlgn="b"/>
                      <a:r>
                        <a:rPr lang="en-US" sz="1100" b="0" i="0" u="none" strike="noStrike">
                          <a:solidFill>
                            <a:srgbClr val="000000"/>
                          </a:solidFill>
                          <a:effectLst/>
                          <a:latin typeface="Calibri" panose="020F0502020204030204" pitchFamily="34" charset="0"/>
                        </a:rPr>
                        <a:t>Virgin America</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tc>
                <a:extLst>
                  <a:ext uri="{0D108BD9-81ED-4DB2-BD59-A6C34878D82A}">
                    <a16:rowId xmlns:a16="http://schemas.microsoft.com/office/drawing/2014/main" val="2830826746"/>
                  </a:ext>
                </a:extLst>
              </a:tr>
              <a:tr h="550147">
                <a:tc>
                  <a:txBody>
                    <a:bodyPr/>
                    <a:lstStyle/>
                    <a:p>
                      <a:pPr algn="l" fontAlgn="b"/>
                      <a:r>
                        <a:rPr lang="en-US" sz="1100" b="0" i="0" u="none" strike="noStrike">
                          <a:solidFill>
                            <a:srgbClr val="000000"/>
                          </a:solidFill>
                          <a:effectLst/>
                          <a:latin typeface="Calibri" panose="020F0502020204030204" pitchFamily="34" charset="0"/>
                        </a:rPr>
                        <a:t>Delta</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tc>
                <a:extLst>
                  <a:ext uri="{0D108BD9-81ED-4DB2-BD59-A6C34878D82A}">
                    <a16:rowId xmlns:a16="http://schemas.microsoft.com/office/drawing/2014/main" val="2517333721"/>
                  </a:ext>
                </a:extLst>
              </a:tr>
              <a:tr h="550147">
                <a:tc>
                  <a:txBody>
                    <a:bodyPr/>
                    <a:lstStyle/>
                    <a:p>
                      <a:pPr algn="l" fontAlgn="b"/>
                      <a:r>
                        <a:rPr lang="en-US" sz="1100" b="0" i="0" u="none" strike="noStrike">
                          <a:solidFill>
                            <a:srgbClr val="000000"/>
                          </a:solidFill>
                          <a:effectLst/>
                          <a:latin typeface="Calibri" panose="020F0502020204030204" pitchFamily="34" charset="0"/>
                        </a:rPr>
                        <a:t>Southwest</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13%</a:t>
                      </a:r>
                    </a:p>
                  </a:txBody>
                  <a:tcPr marL="9525" marR="9525" marT="9525" marB="0" anchor="b"/>
                </a:tc>
                <a:extLst>
                  <a:ext uri="{0D108BD9-81ED-4DB2-BD59-A6C34878D82A}">
                    <a16:rowId xmlns:a16="http://schemas.microsoft.com/office/drawing/2014/main" val="3321589815"/>
                  </a:ext>
                </a:extLst>
              </a:tr>
              <a:tr h="550147">
                <a:tc>
                  <a:txBody>
                    <a:bodyPr/>
                    <a:lstStyle/>
                    <a:p>
                      <a:pPr algn="l" fontAlgn="b"/>
                      <a:r>
                        <a:rPr lang="en-US" sz="1100" b="0" i="0" u="none" strike="noStrike">
                          <a:solidFill>
                            <a:srgbClr val="000000"/>
                          </a:solidFill>
                          <a:effectLst/>
                          <a:latin typeface="Calibri" panose="020F0502020204030204" pitchFamily="34" charset="0"/>
                        </a:rPr>
                        <a:t>American</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21%</a:t>
                      </a:r>
                    </a:p>
                  </a:txBody>
                  <a:tcPr marL="9525" marR="9525" marT="9525" marB="0" anchor="b"/>
                </a:tc>
                <a:extLst>
                  <a:ext uri="{0D108BD9-81ED-4DB2-BD59-A6C34878D82A}">
                    <a16:rowId xmlns:a16="http://schemas.microsoft.com/office/drawing/2014/main" val="260548102"/>
                  </a:ext>
                </a:extLst>
              </a:tr>
              <a:tr h="550147">
                <a:tc>
                  <a:txBody>
                    <a:bodyPr/>
                    <a:lstStyle/>
                    <a:p>
                      <a:pPr algn="l" fontAlgn="b"/>
                      <a:r>
                        <a:rPr lang="en-US" sz="1100" b="0" i="0" u="none" strike="noStrike">
                          <a:solidFill>
                            <a:srgbClr val="000000"/>
                          </a:solidFill>
                          <a:effectLst/>
                          <a:latin typeface="Calibri" panose="020F0502020204030204" pitchFamily="34" charset="0"/>
                        </a:rPr>
                        <a:t>US Airways</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25%</a:t>
                      </a:r>
                    </a:p>
                  </a:txBody>
                  <a:tcPr marL="9525" marR="9525" marT="9525" marB="0" anchor="b"/>
                </a:tc>
                <a:extLst>
                  <a:ext uri="{0D108BD9-81ED-4DB2-BD59-A6C34878D82A}">
                    <a16:rowId xmlns:a16="http://schemas.microsoft.com/office/drawing/2014/main" val="3209385806"/>
                  </a:ext>
                </a:extLst>
              </a:tr>
              <a:tr h="550147">
                <a:tc>
                  <a:txBody>
                    <a:bodyPr/>
                    <a:lstStyle/>
                    <a:p>
                      <a:pPr algn="l" fontAlgn="b"/>
                      <a:r>
                        <a:rPr lang="en-US" sz="1100" b="0" i="0" u="none" strike="noStrike">
                          <a:solidFill>
                            <a:srgbClr val="000000"/>
                          </a:solidFill>
                          <a:effectLst/>
                          <a:latin typeface="Calibri" panose="020F0502020204030204" pitchFamily="34" charset="0"/>
                        </a:rPr>
                        <a:t>United</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29%</a:t>
                      </a:r>
                    </a:p>
                  </a:txBody>
                  <a:tcPr marL="9525" marR="9525" marT="9525" marB="0" anchor="b"/>
                </a:tc>
                <a:extLst>
                  <a:ext uri="{0D108BD9-81ED-4DB2-BD59-A6C34878D82A}">
                    <a16:rowId xmlns:a16="http://schemas.microsoft.com/office/drawing/2014/main" val="3345832805"/>
                  </a:ext>
                </a:extLst>
              </a:tr>
            </a:tbl>
          </a:graphicData>
        </a:graphic>
      </p:graphicFrame>
      <p:sp>
        <p:nvSpPr>
          <p:cNvPr id="2" name="Date Placeholder 1">
            <a:extLst>
              <a:ext uri="{FF2B5EF4-FFF2-40B4-BE49-F238E27FC236}">
                <a16:creationId xmlns:a16="http://schemas.microsoft.com/office/drawing/2014/main" id="{908C5D53-D866-4245-BE7D-156375DC9257}"/>
              </a:ext>
            </a:extLst>
          </p:cNvPr>
          <p:cNvSpPr>
            <a:spLocks noGrp="1"/>
          </p:cNvSpPr>
          <p:nvPr>
            <p:ph type="dt" sz="half" idx="10"/>
          </p:nvPr>
        </p:nvSpPr>
        <p:spPr>
          <a:xfrm>
            <a:off x="838200" y="6356350"/>
            <a:ext cx="2743200" cy="365125"/>
          </a:xfrm>
        </p:spPr>
        <p:txBody>
          <a:bodyPr/>
          <a:lstStyle/>
          <a:p>
            <a:r>
              <a:rPr lang="en-US"/>
              <a:t>April 9, 2022</a:t>
            </a:r>
            <a:endParaRPr lang="en-US" dirty="0"/>
          </a:p>
        </p:txBody>
      </p:sp>
      <p:sp>
        <p:nvSpPr>
          <p:cNvPr id="3" name="Footer Placeholder 2">
            <a:extLst>
              <a:ext uri="{FF2B5EF4-FFF2-40B4-BE49-F238E27FC236}">
                <a16:creationId xmlns:a16="http://schemas.microsoft.com/office/drawing/2014/main" id="{D9897FF8-1BF8-4C19-8B7E-0B92E8151F37}"/>
              </a:ext>
            </a:extLst>
          </p:cNvPr>
          <p:cNvSpPr>
            <a:spLocks noGrp="1"/>
          </p:cNvSpPr>
          <p:nvPr>
            <p:ph type="ftr" sz="quarter" idx="11"/>
          </p:nvPr>
        </p:nvSpPr>
        <p:spPr>
          <a:xfrm>
            <a:off x="4038600" y="6356350"/>
            <a:ext cx="4114800" cy="365125"/>
          </a:xfrm>
        </p:spPr>
        <p:txBody>
          <a:bodyPr/>
          <a:lstStyle/>
          <a:p>
            <a:r>
              <a:rPr lang="en-US"/>
              <a:t>Freefall Airlines  Business Strategic plan</a:t>
            </a:r>
            <a:endParaRPr lang="en-US" dirty="0"/>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graphicFrame>
        <p:nvGraphicFramePr>
          <p:cNvPr id="9" name="Chart 8">
            <a:extLst>
              <a:ext uri="{FF2B5EF4-FFF2-40B4-BE49-F238E27FC236}">
                <a16:creationId xmlns:a16="http://schemas.microsoft.com/office/drawing/2014/main" id="{383A335C-9A97-4226-B564-CF2418C2E8CE}"/>
              </a:ext>
            </a:extLst>
          </p:cNvPr>
          <p:cNvGraphicFramePr>
            <a:graphicFrameLocks/>
          </p:cNvGraphicFramePr>
          <p:nvPr/>
        </p:nvGraphicFramePr>
        <p:xfrm>
          <a:off x="5947793" y="2365694"/>
          <a:ext cx="5944257" cy="32112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849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r>
              <a:rPr lang="en-US" dirty="0"/>
              <a:t>Airlines Reviews</a:t>
            </a:r>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62014" y="1387861"/>
            <a:ext cx="5157787" cy="548640"/>
          </a:xfrm>
        </p:spPr>
        <p:txBody>
          <a:bodyPr anchor="ctr" anchorCtr="0">
            <a:normAutofit/>
          </a:bodyPr>
          <a:lstStyle/>
          <a:p>
            <a:r>
              <a:rPr lang="en-US" dirty="0"/>
              <a:t>Key metrics</a:t>
            </a:r>
          </a:p>
        </p:txBody>
      </p:sp>
      <p:sp>
        <p:nvSpPr>
          <p:cNvPr id="2" name="Date Placeholder 1">
            <a:extLst>
              <a:ext uri="{FF2B5EF4-FFF2-40B4-BE49-F238E27FC236}">
                <a16:creationId xmlns:a16="http://schemas.microsoft.com/office/drawing/2014/main" id="{908C5D53-D866-4245-BE7D-156375DC9257}"/>
              </a:ext>
            </a:extLst>
          </p:cNvPr>
          <p:cNvSpPr>
            <a:spLocks noGrp="1"/>
          </p:cNvSpPr>
          <p:nvPr>
            <p:ph type="dt" sz="half" idx="10"/>
          </p:nvPr>
        </p:nvSpPr>
        <p:spPr>
          <a:xfrm>
            <a:off x="838200" y="6356350"/>
            <a:ext cx="2743200" cy="365125"/>
          </a:xfrm>
        </p:spPr>
        <p:txBody>
          <a:bodyPr/>
          <a:lstStyle/>
          <a:p>
            <a:r>
              <a:rPr lang="en-US"/>
              <a:t>April 9, 2022</a:t>
            </a:r>
            <a:endParaRPr lang="en-US" dirty="0"/>
          </a:p>
        </p:txBody>
      </p:sp>
      <p:sp>
        <p:nvSpPr>
          <p:cNvPr id="3" name="Footer Placeholder 2">
            <a:extLst>
              <a:ext uri="{FF2B5EF4-FFF2-40B4-BE49-F238E27FC236}">
                <a16:creationId xmlns:a16="http://schemas.microsoft.com/office/drawing/2014/main" id="{D9897FF8-1BF8-4C19-8B7E-0B92E8151F37}"/>
              </a:ext>
            </a:extLst>
          </p:cNvPr>
          <p:cNvSpPr>
            <a:spLocks noGrp="1"/>
          </p:cNvSpPr>
          <p:nvPr>
            <p:ph type="ftr" sz="quarter" idx="11"/>
          </p:nvPr>
        </p:nvSpPr>
        <p:spPr>
          <a:xfrm>
            <a:off x="4038600" y="6356350"/>
            <a:ext cx="4114800" cy="365125"/>
          </a:xfrm>
        </p:spPr>
        <p:txBody>
          <a:bodyPr/>
          <a:lstStyle/>
          <a:p>
            <a:r>
              <a:rPr lang="en-US"/>
              <a:t>Freefall Airlines  Business Strategic plan</a:t>
            </a:r>
            <a:endParaRPr lang="en-US" dirty="0"/>
          </a:p>
        </p:txBody>
      </p:sp>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graphicFrame>
        <p:nvGraphicFramePr>
          <p:cNvPr id="10" name="Table 9">
            <a:extLst>
              <a:ext uri="{FF2B5EF4-FFF2-40B4-BE49-F238E27FC236}">
                <a16:creationId xmlns:a16="http://schemas.microsoft.com/office/drawing/2014/main" id="{32CCB9DA-C56C-49CC-ADEE-316A0F95777F}"/>
              </a:ext>
            </a:extLst>
          </p:cNvPr>
          <p:cNvGraphicFramePr>
            <a:graphicFrameLocks noGrp="1"/>
          </p:cNvGraphicFramePr>
          <p:nvPr/>
        </p:nvGraphicFramePr>
        <p:xfrm>
          <a:off x="619125" y="2785145"/>
          <a:ext cx="4254879" cy="2989755"/>
        </p:xfrm>
        <a:graphic>
          <a:graphicData uri="http://schemas.openxmlformats.org/drawingml/2006/table">
            <a:tbl>
              <a:tblPr>
                <a:tableStyleId>{5C22544A-7EE6-4342-B048-85BDC9FD1C3A}</a:tableStyleId>
              </a:tblPr>
              <a:tblGrid>
                <a:gridCol w="3126513">
                  <a:extLst>
                    <a:ext uri="{9D8B030D-6E8A-4147-A177-3AD203B41FA5}">
                      <a16:colId xmlns:a16="http://schemas.microsoft.com/office/drawing/2014/main" val="4062117639"/>
                    </a:ext>
                  </a:extLst>
                </a:gridCol>
                <a:gridCol w="1128366">
                  <a:extLst>
                    <a:ext uri="{9D8B030D-6E8A-4147-A177-3AD203B41FA5}">
                      <a16:colId xmlns:a16="http://schemas.microsoft.com/office/drawing/2014/main" val="755203568"/>
                    </a:ext>
                  </a:extLst>
                </a:gridCol>
              </a:tblGrid>
              <a:tr h="332195">
                <a:tc>
                  <a:txBody>
                    <a:bodyPr/>
                    <a:lstStyle/>
                    <a:p>
                      <a:pPr algn="l" fontAlgn="b"/>
                      <a:r>
                        <a:rPr lang="en-US" sz="1100" b="0" i="0" u="none" strike="noStrike">
                          <a:solidFill>
                            <a:srgbClr val="000000"/>
                          </a:solidFill>
                          <a:effectLst/>
                          <a:latin typeface="Calibri" panose="020F0502020204030204" pitchFamily="34" charset="0"/>
                        </a:rPr>
                        <a:t>Customer Service Issue</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30%</a:t>
                      </a:r>
                    </a:p>
                  </a:txBody>
                  <a:tcPr marL="9525" marR="9525" marT="9525" marB="0" anchor="b"/>
                </a:tc>
                <a:extLst>
                  <a:ext uri="{0D108BD9-81ED-4DB2-BD59-A6C34878D82A}">
                    <a16:rowId xmlns:a16="http://schemas.microsoft.com/office/drawing/2014/main" val="165770713"/>
                  </a:ext>
                </a:extLst>
              </a:tr>
              <a:tr h="332195">
                <a:tc>
                  <a:txBody>
                    <a:bodyPr/>
                    <a:lstStyle/>
                    <a:p>
                      <a:pPr algn="l" fontAlgn="b"/>
                      <a:r>
                        <a:rPr lang="en-US" sz="1100" b="0" i="0" u="none" strike="noStrike">
                          <a:solidFill>
                            <a:srgbClr val="000000"/>
                          </a:solidFill>
                          <a:effectLst/>
                          <a:latin typeface="Calibri" panose="020F0502020204030204" pitchFamily="34" charset="0"/>
                        </a:rPr>
                        <a:t>Late Flight</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23%</a:t>
                      </a:r>
                    </a:p>
                  </a:txBody>
                  <a:tcPr marL="9525" marR="9525" marT="9525" marB="0" anchor="b"/>
                </a:tc>
                <a:extLst>
                  <a:ext uri="{0D108BD9-81ED-4DB2-BD59-A6C34878D82A}">
                    <a16:rowId xmlns:a16="http://schemas.microsoft.com/office/drawing/2014/main" val="3567018723"/>
                  </a:ext>
                </a:extLst>
              </a:tr>
              <a:tr h="332195">
                <a:tc>
                  <a:txBody>
                    <a:bodyPr/>
                    <a:lstStyle/>
                    <a:p>
                      <a:pPr algn="l" fontAlgn="b"/>
                      <a:r>
                        <a:rPr lang="en-US" sz="1100" b="0" i="0" u="none" strike="noStrike">
                          <a:solidFill>
                            <a:srgbClr val="000000"/>
                          </a:solidFill>
                          <a:effectLst/>
                          <a:latin typeface="Calibri" panose="020F0502020204030204" pitchFamily="34" charset="0"/>
                        </a:rPr>
                        <a:t>Lost Luggage</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a:t>
                      </a:r>
                    </a:p>
                  </a:txBody>
                  <a:tcPr marL="9525" marR="9525" marT="9525" marB="0" anchor="b"/>
                </a:tc>
                <a:extLst>
                  <a:ext uri="{0D108BD9-81ED-4DB2-BD59-A6C34878D82A}">
                    <a16:rowId xmlns:a16="http://schemas.microsoft.com/office/drawing/2014/main" val="3095638337"/>
                  </a:ext>
                </a:extLst>
              </a:tr>
              <a:tr h="332195">
                <a:tc>
                  <a:txBody>
                    <a:bodyPr/>
                    <a:lstStyle/>
                    <a:p>
                      <a:pPr algn="l" fontAlgn="b"/>
                      <a:r>
                        <a:rPr lang="en-US" sz="1100" b="0" i="0" u="none" strike="noStrike">
                          <a:solidFill>
                            <a:srgbClr val="000000"/>
                          </a:solidFill>
                          <a:effectLst/>
                          <a:latin typeface="Calibri" panose="020F0502020204030204" pitchFamily="34" charset="0"/>
                        </a:rPr>
                        <a:t>Bad Flight</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tc>
                <a:extLst>
                  <a:ext uri="{0D108BD9-81ED-4DB2-BD59-A6C34878D82A}">
                    <a16:rowId xmlns:a16="http://schemas.microsoft.com/office/drawing/2014/main" val="2580349586"/>
                  </a:ext>
                </a:extLst>
              </a:tr>
              <a:tr h="332195">
                <a:tc>
                  <a:txBody>
                    <a:bodyPr/>
                    <a:lstStyle/>
                    <a:p>
                      <a:pPr algn="l" fontAlgn="b"/>
                      <a:r>
                        <a:rPr lang="en-US" sz="1100" b="0" i="0" u="none" strike="noStrike">
                          <a:solidFill>
                            <a:srgbClr val="000000"/>
                          </a:solidFill>
                          <a:effectLst/>
                          <a:latin typeface="Calibri" panose="020F0502020204030204" pitchFamily="34" charset="0"/>
                        </a:rPr>
                        <a:t>Cancelled Flight</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tc>
                <a:extLst>
                  <a:ext uri="{0D108BD9-81ED-4DB2-BD59-A6C34878D82A}">
                    <a16:rowId xmlns:a16="http://schemas.microsoft.com/office/drawing/2014/main" val="3849073802"/>
                  </a:ext>
                </a:extLst>
              </a:tr>
              <a:tr h="332195">
                <a:tc>
                  <a:txBody>
                    <a:bodyPr/>
                    <a:lstStyle/>
                    <a:p>
                      <a:pPr algn="l" fontAlgn="b"/>
                      <a:r>
                        <a:rPr lang="en-US" sz="1100" b="0" i="0" u="none" strike="noStrike">
                          <a:solidFill>
                            <a:srgbClr val="000000"/>
                          </a:solidFill>
                          <a:effectLst/>
                          <a:latin typeface="Calibri" panose="020F0502020204030204" pitchFamily="34" charset="0"/>
                        </a:rPr>
                        <a:t>Flight Attendant Complaints</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tc>
                <a:extLst>
                  <a:ext uri="{0D108BD9-81ED-4DB2-BD59-A6C34878D82A}">
                    <a16:rowId xmlns:a16="http://schemas.microsoft.com/office/drawing/2014/main" val="574260013"/>
                  </a:ext>
                </a:extLst>
              </a:tr>
              <a:tr h="332195">
                <a:tc>
                  <a:txBody>
                    <a:bodyPr/>
                    <a:lstStyle/>
                    <a:p>
                      <a:pPr algn="l" fontAlgn="b"/>
                      <a:r>
                        <a:rPr lang="en-US" sz="1100" b="0" i="0" u="none" strike="noStrike">
                          <a:solidFill>
                            <a:srgbClr val="000000"/>
                          </a:solidFill>
                          <a:effectLst/>
                          <a:latin typeface="Calibri" panose="020F0502020204030204" pitchFamily="34" charset="0"/>
                        </a:rPr>
                        <a:t>Flight Booking Problems</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6%</a:t>
                      </a:r>
                    </a:p>
                  </a:txBody>
                  <a:tcPr marL="9525" marR="9525" marT="9525" marB="0" anchor="b"/>
                </a:tc>
                <a:extLst>
                  <a:ext uri="{0D108BD9-81ED-4DB2-BD59-A6C34878D82A}">
                    <a16:rowId xmlns:a16="http://schemas.microsoft.com/office/drawing/2014/main" val="842234653"/>
                  </a:ext>
                </a:extLst>
              </a:tr>
              <a:tr h="332195">
                <a:tc>
                  <a:txBody>
                    <a:bodyPr/>
                    <a:lstStyle/>
                    <a:p>
                      <a:pPr algn="l" fontAlgn="b"/>
                      <a:r>
                        <a:rPr lang="en-US" sz="1100" b="0" i="0" u="none" strike="noStrike">
                          <a:solidFill>
                            <a:srgbClr val="000000"/>
                          </a:solidFill>
                          <a:effectLst/>
                          <a:latin typeface="Calibri" panose="020F0502020204030204" pitchFamily="34" charset="0"/>
                        </a:rPr>
                        <a:t>longlines</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tc>
                <a:extLst>
                  <a:ext uri="{0D108BD9-81ED-4DB2-BD59-A6C34878D82A}">
                    <a16:rowId xmlns:a16="http://schemas.microsoft.com/office/drawing/2014/main" val="206133743"/>
                  </a:ext>
                </a:extLst>
              </a:tr>
              <a:tr h="332195">
                <a:tc>
                  <a:txBody>
                    <a:bodyPr/>
                    <a:lstStyle/>
                    <a:p>
                      <a:pPr algn="l" fontAlgn="b"/>
                      <a:r>
                        <a:rPr lang="en-US" sz="1100" b="0" i="0" u="none" strike="noStrike">
                          <a:solidFill>
                            <a:srgbClr val="000000"/>
                          </a:solidFill>
                          <a:effectLst/>
                          <a:latin typeface="Calibri" panose="020F0502020204030204" pitchFamily="34" charset="0"/>
                        </a:rPr>
                        <a:t>Damaged Luggage</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2407346021"/>
                  </a:ext>
                </a:extLst>
              </a:tr>
            </a:tbl>
          </a:graphicData>
        </a:graphic>
      </p:graphicFrame>
      <p:graphicFrame>
        <p:nvGraphicFramePr>
          <p:cNvPr id="9" name="Chart 8">
            <a:extLst>
              <a:ext uri="{FF2B5EF4-FFF2-40B4-BE49-F238E27FC236}">
                <a16:creationId xmlns:a16="http://schemas.microsoft.com/office/drawing/2014/main" id="{BCC6B738-9BA3-4789-A2F6-DF4E0E10CB33}"/>
              </a:ext>
            </a:extLst>
          </p:cNvPr>
          <p:cNvGraphicFramePr>
            <a:graphicFrameLocks/>
          </p:cNvGraphicFramePr>
          <p:nvPr/>
        </p:nvGraphicFramePr>
        <p:xfrm>
          <a:off x="6019801" y="2602683"/>
          <a:ext cx="5271781" cy="31722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5697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a:normAutofit/>
          </a:bodyPr>
          <a:lstStyle/>
          <a:p>
            <a:r>
              <a:rPr lang="en-US" dirty="0"/>
              <a:t>Market summary</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353312" y="3548340"/>
            <a:ext cx="2743200" cy="2286000"/>
          </a:xfrm>
        </p:spPr>
        <p:txBody>
          <a:bodyPr vert="horz" lIns="91440" tIns="45720" rIns="91440" bIns="45720" rtlCol="0" anchor="t">
            <a:normAutofit/>
          </a:bodyPr>
          <a:lstStyle/>
          <a:p>
            <a:r>
              <a:rPr lang="en-US" dirty="0"/>
              <a:t>Customer support is more popular now than ever, that creates first impression on customers generates positive trends among customers</a:t>
            </a:r>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759452" y="3548340"/>
            <a:ext cx="2743200" cy="2286000"/>
          </a:xfrm>
        </p:spPr>
        <p:txBody>
          <a:bodyPr/>
          <a:lstStyle/>
          <a:p>
            <a:r>
              <a:rPr lang="en-US" dirty="0"/>
              <a:t>Negative trends will continue rising based on projections, which provides an opportunity for greater business reach in                     this Airline Industry.</a:t>
            </a:r>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8165592" y="3548340"/>
            <a:ext cx="2743200" cy="2286000"/>
          </a:xfrm>
        </p:spPr>
        <p:txBody>
          <a:bodyPr/>
          <a:lstStyle/>
          <a:p>
            <a:r>
              <a:rPr lang="en-US" dirty="0"/>
              <a:t>Focus more on providing Best support and our Airline will continue to rise and generate revenue.</a:t>
            </a:r>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April 9, 2022</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dirty="0"/>
              <a:t>Freefall Airlines  Business Strategic plan</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27" name="Graphic 26" descr="Bar graph with upward trend outline">
            <a:extLst>
              <a:ext uri="{FF2B5EF4-FFF2-40B4-BE49-F238E27FC236}">
                <a16:creationId xmlns:a16="http://schemas.microsoft.com/office/drawing/2014/main" id="{64F99BBE-1996-4227-A4DE-D13CD351493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65292" y="2660570"/>
            <a:ext cx="731520" cy="731520"/>
          </a:xfrm>
          <a:prstGeom prst="rect">
            <a:avLst/>
          </a:prstGeom>
        </p:spPr>
      </p:pic>
      <p:pic>
        <p:nvPicPr>
          <p:cNvPr id="29" name="Graphic 28" descr="Money outline">
            <a:extLst>
              <a:ext uri="{FF2B5EF4-FFF2-40B4-BE49-F238E27FC236}">
                <a16:creationId xmlns:a16="http://schemas.microsoft.com/office/drawing/2014/main" id="{2EE071B9-4843-404F-95CC-3894A5FAD61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171940" y="2739633"/>
            <a:ext cx="731520" cy="731520"/>
          </a:xfrm>
          <a:prstGeom prst="rect">
            <a:avLst/>
          </a:prstGeom>
        </p:spPr>
      </p:pic>
      <p:pic>
        <p:nvPicPr>
          <p:cNvPr id="1028" name="Picture 4" descr="Premium Vector | Customer service support icon for logistics door to door  delivery in time truck rail air delivery etc white with black outline and  yellow color vector flat illustration">
            <a:extLst>
              <a:ext uri="{FF2B5EF4-FFF2-40B4-BE49-F238E27FC236}">
                <a16:creationId xmlns:a16="http://schemas.microsoft.com/office/drawing/2014/main" id="{DE8BFDA9-FD70-403E-8672-03D013FCC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9157" y="2587563"/>
            <a:ext cx="952223" cy="95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89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a:lstStyle/>
          <a:p>
            <a:r>
              <a:rPr lang="en-US" dirty="0"/>
              <a:t>Team - A​</a:t>
            </a:r>
          </a:p>
          <a:p>
            <a:r>
              <a:rPr lang="en-US" dirty="0"/>
              <a:t>teams@freefall.com</a:t>
            </a:r>
          </a:p>
          <a:p>
            <a:r>
              <a:rPr lang="en-US"/>
              <a:t>www.freefall.</a:t>
            </a:r>
            <a:r>
              <a:rPr lang="en-US" dirty="0"/>
              <a:t>com</a:t>
            </a:r>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a:t>April 9, 2022</a:t>
            </a:r>
            <a:endParaRPr lang="en-US" dirty="0"/>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a:t>Freefall Airlines  Business Strategic plan</a:t>
            </a:r>
            <a:endParaRPr lang="en-US" dirty="0"/>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271433138"/>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CC3022A-70F1-4B7E-97CD-F6F1ACAD797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{59627445-CF06-4EC2-BCAA-A672DBC21D2D}tf10081922_win32</Template>
  <TotalTime>207</TotalTime>
  <Words>429</Words>
  <Application>Microsoft Office PowerPoint</Application>
  <PresentationFormat>Widescreen</PresentationFormat>
  <Paragraphs>89</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Quire Sans Pro Light</vt:lpstr>
      <vt:lpstr>Symbol</vt:lpstr>
      <vt:lpstr>Tisa Offc Serif Pro</vt:lpstr>
      <vt:lpstr>Office Theme</vt:lpstr>
      <vt:lpstr>Twitter Insights: How we reached business propositions from the complain central of social media</vt:lpstr>
      <vt:lpstr>Mission statement</vt:lpstr>
      <vt:lpstr>Current Market Opportunities </vt:lpstr>
      <vt:lpstr>Key issues</vt:lpstr>
      <vt:lpstr>Negative comment Categories</vt:lpstr>
      <vt:lpstr>Airlines Reviews</vt:lpstr>
      <vt:lpstr>Airlines Reviews</vt:lpstr>
      <vt:lpstr>Market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Freefall Airline – Business Strategic Plan</dc:title>
  <dc:creator>Nitin Juneja</dc:creator>
  <cp:lastModifiedBy>Nitin Juneja</cp:lastModifiedBy>
  <cp:revision>2</cp:revision>
  <dcterms:created xsi:type="dcterms:W3CDTF">2022-04-09T16:54:24Z</dcterms:created>
  <dcterms:modified xsi:type="dcterms:W3CDTF">2022-04-09T20:30:37Z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